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56" r:id="rId2"/>
    <p:sldId id="257" r:id="rId3"/>
    <p:sldId id="258" r:id="rId4"/>
    <p:sldId id="259" r:id="rId5"/>
    <p:sldId id="261" r:id="rId6"/>
    <p:sldId id="263" r:id="rId7"/>
    <p:sldId id="262" r:id="rId8"/>
    <p:sldId id="260"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81429"/>
  </p:normalViewPr>
  <p:slideViewPr>
    <p:cSldViewPr snapToGrid="0" snapToObjects="1">
      <p:cViewPr varScale="1">
        <p:scale>
          <a:sx n="77" d="100"/>
          <a:sy n="77" d="100"/>
        </p:scale>
        <p:origin x="137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handoutMaster" Target="handoutMasters/handout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1"/>
            <a:ext cx="2971800" cy="458788"/>
          </a:xfrm>
          <a:prstGeom prst="rect">
            <a:avLst/>
          </a:prstGeom>
        </p:spPr>
        <p:txBody>
          <a:bodyPr vert="horz" lIns="91440" tIns="45720" rIns="91440" bIns="45720" rtlCol="0"/>
          <a:lstStyle>
            <a:lvl1pPr algn="r">
              <a:defRPr sz="1200"/>
            </a:lvl1pPr>
          </a:lstStyle>
          <a:p>
            <a:fld id="{9F02DCCD-1C51-224F-A43D-70D2F2C6C534}" type="datetimeFigureOut">
              <a:rPr lang="en-US" smtClean="0"/>
              <a:t>10/26/16</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49732A-C046-B946-839C-34D4FFD9648A}" type="slidenum">
              <a:rPr lang="en-US" smtClean="0"/>
              <a:t>‹#›</a:t>
            </a:fld>
            <a:endParaRPr lang="en-US"/>
          </a:p>
        </p:txBody>
      </p:sp>
    </p:spTree>
    <p:extLst>
      <p:ext uri="{BB962C8B-B14F-4D97-AF65-F5344CB8AC3E}">
        <p14:creationId xmlns:p14="http://schemas.microsoft.com/office/powerpoint/2010/main" val="141350778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tiff>
</file>

<file path=ppt/media/image4.jp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1"/>
            <a:ext cx="2971800" cy="458788"/>
          </a:xfrm>
          <a:prstGeom prst="rect">
            <a:avLst/>
          </a:prstGeom>
        </p:spPr>
        <p:txBody>
          <a:bodyPr vert="horz" lIns="91440" tIns="45720" rIns="91440" bIns="45720" rtlCol="0"/>
          <a:lstStyle>
            <a:lvl1pPr algn="r">
              <a:defRPr sz="1200"/>
            </a:lvl1pPr>
          </a:lstStyle>
          <a:p>
            <a:fld id="{C2A96732-C645-7C44-B4AB-7A5086FE13DC}" type="datetimeFigureOut">
              <a:rPr lang="en-US" smtClean="0"/>
              <a:t>10/26/16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49"/>
            <a:ext cx="5486400" cy="3600451"/>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3604F6-6255-FD4C-A542-0BAF98C2A9E2}" type="slidenum">
              <a:rPr lang="en-US" smtClean="0"/>
              <a:t>‹#›</a:t>
            </a:fld>
            <a:endParaRPr lang="en-US"/>
          </a:p>
        </p:txBody>
      </p:sp>
    </p:spTree>
    <p:extLst>
      <p:ext uri="{BB962C8B-B14F-4D97-AF65-F5344CB8AC3E}">
        <p14:creationId xmlns:p14="http://schemas.microsoft.com/office/powerpoint/2010/main" val="1498294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Introduction</a:t>
            </a:r>
          </a:p>
          <a:p>
            <a:endParaRPr lang="en-US" dirty="0" smtClean="0"/>
          </a:p>
          <a:p>
            <a:r>
              <a:rPr lang="en-US" dirty="0" smtClean="0"/>
              <a:t>Hi</a:t>
            </a:r>
            <a:r>
              <a:rPr lang="en-US" baseline="0" dirty="0" smtClean="0"/>
              <a:t> everyone, for those that don’t remember me I am </a:t>
            </a:r>
            <a:r>
              <a:rPr lang="en-US" baseline="0" dirty="0" err="1" smtClean="0"/>
              <a:t>michael</a:t>
            </a:r>
            <a:r>
              <a:rPr lang="en-US" baseline="0" dirty="0" smtClean="0"/>
              <a:t>, and today I will be introducing you to the automated transport vehicle, or ATV for short</a:t>
            </a:r>
            <a:endParaRPr lang="en-US" dirty="0"/>
          </a:p>
        </p:txBody>
      </p:sp>
      <p:sp>
        <p:nvSpPr>
          <p:cNvPr id="4" name="Slide Number Placeholder 3"/>
          <p:cNvSpPr>
            <a:spLocks noGrp="1"/>
          </p:cNvSpPr>
          <p:nvPr>
            <p:ph type="sldNum" sz="quarter" idx="10"/>
          </p:nvPr>
        </p:nvSpPr>
        <p:spPr/>
        <p:txBody>
          <a:bodyPr/>
          <a:lstStyle/>
          <a:p>
            <a:fld id="{A43604F6-6255-FD4C-A542-0BAF98C2A9E2}" type="slidenum">
              <a:rPr lang="en-US" smtClean="0"/>
              <a:t>1</a:t>
            </a:fld>
            <a:endParaRPr lang="en-US"/>
          </a:p>
        </p:txBody>
      </p:sp>
    </p:spTree>
    <p:extLst>
      <p:ext uri="{BB962C8B-B14F-4D97-AF65-F5344CB8AC3E}">
        <p14:creationId xmlns:p14="http://schemas.microsoft.com/office/powerpoint/2010/main" val="4361981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I asked you to name one issue that occurs frequently in your daily life, what would you say? I’m sure a good amount of us needed the ability to carry a large amount of things, but for some unfortunate reason were incapable of doing so. Having the ability to carry extra cargo would be helpful for many groups of individuals, mainly those that are </a:t>
            </a:r>
          </a:p>
          <a:p>
            <a:r>
              <a:rPr lang="en-US" baseline="0" dirty="0" smtClean="0"/>
              <a:t>physically handicapped</a:t>
            </a:r>
            <a:r>
              <a:rPr lang="is-IS" baseline="0" dirty="0" smtClean="0"/>
              <a:t>…they could be blind, weak joints, missing a limb and restricteed to crutches for example. </a:t>
            </a:r>
          </a:p>
          <a:p>
            <a:r>
              <a:rPr lang="is-IS" baseline="0" dirty="0" smtClean="0"/>
              <a:t>past couple months I wasunable to carry heavy loads because of shoulder injury...a robot that could help carry heavy loads would have been higly beneficial for myself and others with temporary handicaps. This brings us to the big question...what if there were a robot that could carry heavy loads?</a:t>
            </a:r>
            <a:endParaRPr lang="en-US" dirty="0"/>
          </a:p>
        </p:txBody>
      </p:sp>
      <p:sp>
        <p:nvSpPr>
          <p:cNvPr id="4" name="Slide Number Placeholder 3"/>
          <p:cNvSpPr>
            <a:spLocks noGrp="1"/>
          </p:cNvSpPr>
          <p:nvPr>
            <p:ph type="sldNum" sz="quarter" idx="10"/>
          </p:nvPr>
        </p:nvSpPr>
        <p:spPr/>
        <p:txBody>
          <a:bodyPr/>
          <a:lstStyle/>
          <a:p>
            <a:fld id="{A43604F6-6255-FD4C-A542-0BAF98C2A9E2}" type="slidenum">
              <a:rPr lang="en-US" smtClean="0"/>
              <a:t>2</a:t>
            </a:fld>
            <a:endParaRPr lang="en-US"/>
          </a:p>
        </p:txBody>
      </p:sp>
    </p:spTree>
    <p:extLst>
      <p:ext uri="{BB962C8B-B14F-4D97-AF65-F5344CB8AC3E}">
        <p14:creationId xmlns:p14="http://schemas.microsoft.com/office/powerpoint/2010/main" val="1515458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present</a:t>
            </a:r>
            <a:r>
              <a:rPr lang="en-US" baseline="0" dirty="0" smtClean="0"/>
              <a:t> to you my proposal for an automated transport vehicle that can solve such problems. </a:t>
            </a:r>
          </a:p>
          <a:p>
            <a:r>
              <a:rPr lang="en-US" baseline="0" dirty="0" smtClean="0"/>
              <a:t>able to carry something the size of a carry-on suitcase, and weighs anywhere under 20 pounds. </a:t>
            </a:r>
          </a:p>
          <a:p>
            <a:r>
              <a:rPr lang="en-US" baseline="0" dirty="0" smtClean="0"/>
              <a:t>able to navigate through various environments</a:t>
            </a:r>
            <a:r>
              <a:rPr lang="is-IS" baseline="0" dirty="0" smtClean="0"/>
              <a:t>…cover rural, outdoorsy areas, urban settings with curbs, people, and slight inclines like our GWU environment, and anything in between. </a:t>
            </a:r>
          </a:p>
          <a:p>
            <a:r>
              <a:rPr lang="is-IS" baseline="0" dirty="0" smtClean="0"/>
              <a:t>ATV can follow behind a user that is moving at a speed up to five miles an hour, and will categorize and algorithmically determine a near-optimal path to avoid obstacles and continue to track its user. The vehicle will have water-resitant properties to promote all-weather functionalities, and will be constructed in a way that promotes being both lightweight and safe.</a:t>
            </a:r>
            <a:endParaRPr lang="en-US" dirty="0"/>
          </a:p>
        </p:txBody>
      </p:sp>
      <p:sp>
        <p:nvSpPr>
          <p:cNvPr id="4" name="Slide Number Placeholder 3"/>
          <p:cNvSpPr>
            <a:spLocks noGrp="1"/>
          </p:cNvSpPr>
          <p:nvPr>
            <p:ph type="sldNum" sz="quarter" idx="10"/>
          </p:nvPr>
        </p:nvSpPr>
        <p:spPr/>
        <p:txBody>
          <a:bodyPr/>
          <a:lstStyle/>
          <a:p>
            <a:fld id="{A43604F6-6255-FD4C-A542-0BAF98C2A9E2}" type="slidenum">
              <a:rPr lang="en-US" smtClean="0"/>
              <a:t>3</a:t>
            </a:fld>
            <a:endParaRPr lang="en-US"/>
          </a:p>
        </p:txBody>
      </p:sp>
    </p:spTree>
    <p:extLst>
      <p:ext uri="{BB962C8B-B14F-4D97-AF65-F5344CB8AC3E}">
        <p14:creationId xmlns:p14="http://schemas.microsoft.com/office/powerpoint/2010/main" val="8646467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system</a:t>
            </a:r>
            <a:r>
              <a:rPr lang="en-US" baseline="0" dirty="0" smtClean="0"/>
              <a:t> sounds pretty cool, right? But how will it work?</a:t>
            </a:r>
          </a:p>
          <a:p>
            <a:r>
              <a:rPr lang="en-US" dirty="0" smtClean="0"/>
              <a:t>Camera</a:t>
            </a:r>
            <a:r>
              <a:rPr lang="en-US" baseline="0" dirty="0" smtClean="0"/>
              <a:t> will take in a visual feed, pass it through to onboard computer that hosts our visual processing system. Here, it will look for its target and continuously send signals to the motors if its course needs to be adjusted</a:t>
            </a:r>
          </a:p>
          <a:p>
            <a:r>
              <a:rPr lang="en-US" baseline="0" dirty="0" smtClean="0"/>
              <a:t>A series of onboard sensors will map the robot’s surrounding, and help locate and decide the robot can climb over an object or </a:t>
            </a:r>
            <a:r>
              <a:rPr lang="en-US" baseline="0" dirty="0" err="1" smtClean="0"/>
              <a:t>requrie</a:t>
            </a:r>
            <a:r>
              <a:rPr lang="en-US" baseline="0" dirty="0" smtClean="0"/>
              <a:t> a new path and </a:t>
            </a:r>
            <a:r>
              <a:rPr lang="en-US" baseline="0" dirty="0" err="1" smtClean="0"/>
              <a:t>reidentification</a:t>
            </a:r>
            <a:r>
              <a:rPr lang="en-US" baseline="0" dirty="0" smtClean="0"/>
              <a:t> of the target user</a:t>
            </a:r>
          </a:p>
          <a:p>
            <a:r>
              <a:rPr lang="en-US" baseline="0" dirty="0" smtClean="0"/>
              <a:t>A single-board computer will be used to analyze the image feed from the cameras, combine that with sensor data, and determine a route for the robot. Single board computers are like the Raspberry Pi that we all hear about</a:t>
            </a:r>
            <a:r>
              <a:rPr lang="is-IS" baseline="0" dirty="0" smtClean="0"/>
              <a:t>…they house all the components required for a computer on...you guessed it...a single board. This serves to reduce our power consumption and overall weight of the robot so we can prolong battery life.</a:t>
            </a:r>
          </a:p>
          <a:p>
            <a:r>
              <a:rPr lang="is-IS" baseline="0" dirty="0" smtClean="0"/>
              <a:t>This rocker bogie is a complicated-soundinng concept at first, and I will explain more of it in a little bit, but most importantly it is a mechinsm that serves to suspend this robot in a way that can traverse many types of terrain. It holds the cargo area between two sets of wheels in the air, and will keep it secure and relatively flat so components and cargo remains flat and safe.</a:t>
            </a:r>
          </a:p>
          <a:p>
            <a:r>
              <a:rPr lang="is-IS" baseline="0" dirty="0" smtClean="0"/>
              <a:t>A</a:t>
            </a:r>
            <a:r>
              <a:rPr lang="en-US" baseline="0" dirty="0" smtClean="0"/>
              <a:t>n</a:t>
            </a:r>
            <a:r>
              <a:rPr lang="is-IS" baseline="0" dirty="0" smtClean="0"/>
              <a:t>d lastly, the cargo compartment itself will be roomy, and keep its contents safe from the elements. It will have an auto-opening assist much like the type you see on the trunks of newer cars...as in the compartment door will open and close with the push of a button. T</a:t>
            </a:r>
            <a:r>
              <a:rPr lang="en-US" baseline="0" dirty="0" smtClean="0"/>
              <a:t>h</a:t>
            </a:r>
            <a:r>
              <a:rPr lang="is-IS" baseline="0" dirty="0" smtClean="0"/>
              <a:t>is is to help a potentially disabled user’s tasks easier, and reduce the strain required to load the device.</a:t>
            </a:r>
            <a:endParaRPr lang="en-US" dirty="0"/>
          </a:p>
        </p:txBody>
      </p:sp>
      <p:sp>
        <p:nvSpPr>
          <p:cNvPr id="4" name="Slide Number Placeholder 3"/>
          <p:cNvSpPr>
            <a:spLocks noGrp="1"/>
          </p:cNvSpPr>
          <p:nvPr>
            <p:ph type="sldNum" sz="quarter" idx="10"/>
          </p:nvPr>
        </p:nvSpPr>
        <p:spPr/>
        <p:txBody>
          <a:bodyPr/>
          <a:lstStyle/>
          <a:p>
            <a:fld id="{A43604F6-6255-FD4C-A542-0BAF98C2A9E2}" type="slidenum">
              <a:rPr lang="en-US" smtClean="0"/>
              <a:t>4</a:t>
            </a:fld>
            <a:endParaRPr lang="en-US"/>
          </a:p>
        </p:txBody>
      </p:sp>
    </p:spTree>
    <p:extLst>
      <p:ext uri="{BB962C8B-B14F-4D97-AF65-F5344CB8AC3E}">
        <p14:creationId xmlns:p14="http://schemas.microsoft.com/office/powerpoint/2010/main" val="16340230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User recognition will be a difficult task for</a:t>
            </a:r>
            <a:r>
              <a:rPr lang="en-US" baseline="0" dirty="0" smtClean="0"/>
              <a:t> this project, but the underlying algorithms can be briefly explained. The front facing RGB camera, taking in a constant source of pictures, needs to isolate a target user from background garbage. Camera needs to operate in various conditions and lighting situations, but some assumptions can make the job easier. A</a:t>
            </a:r>
          </a:p>
          <a:p>
            <a:r>
              <a:rPr lang="en-US" baseline="0" dirty="0" smtClean="0"/>
              <a:t>Assume that for the vast majority of the time, the robot will be tracking the back side of the user, and doesn’t really care about finer features like hair color or clothing color or anything of that sort. It needs to look for it common traits among humans, like a head, shoulders, and arms like in this diagram on the left. We can compare image data to previously gathered data</a:t>
            </a:r>
            <a:r>
              <a:rPr lang="is-IS" baseline="0" dirty="0" smtClean="0"/>
              <a:t>…and</a:t>
            </a:r>
            <a:r>
              <a:rPr lang="en-US" baseline="0" dirty="0" smtClean="0"/>
              <a:t> if any image features and blobs look like these pictures on the right, for example, the target’s location can be calculated.</a:t>
            </a:r>
          </a:p>
          <a:p>
            <a:r>
              <a:rPr lang="en-US" baseline="0" dirty="0" smtClean="0"/>
              <a:t>Once a coordinate for the target is acquired, the robot can modify its course as required. Now so far we have talked about robot movement minus the presence of any obstacles, so that brings us to the next section</a:t>
            </a:r>
            <a:r>
              <a:rPr lang="is-IS" baseline="0" dirty="0" smtClean="0"/>
              <a:t>… (press aroww)</a:t>
            </a:r>
            <a:endParaRPr lang="en-US" dirty="0"/>
          </a:p>
        </p:txBody>
      </p:sp>
      <p:sp>
        <p:nvSpPr>
          <p:cNvPr id="4" name="Slide Number Placeholder 3"/>
          <p:cNvSpPr>
            <a:spLocks noGrp="1"/>
          </p:cNvSpPr>
          <p:nvPr>
            <p:ph type="sldNum" sz="quarter" idx="10"/>
          </p:nvPr>
        </p:nvSpPr>
        <p:spPr/>
        <p:txBody>
          <a:bodyPr/>
          <a:lstStyle/>
          <a:p>
            <a:fld id="{A43604F6-6255-FD4C-A542-0BAF98C2A9E2}" type="slidenum">
              <a:rPr lang="en-US" smtClean="0"/>
              <a:t>5</a:t>
            </a:fld>
            <a:endParaRPr lang="en-US"/>
          </a:p>
        </p:txBody>
      </p:sp>
    </p:spTree>
    <p:extLst>
      <p:ext uri="{BB962C8B-B14F-4D97-AF65-F5344CB8AC3E}">
        <p14:creationId xmlns:p14="http://schemas.microsoft.com/office/powerpoint/2010/main" val="5466512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our product, the user does not need to worry when stepping over a curb, on dirt, or goes around a corner quickly. This is meant to be a press-and-forget device. To accomplish this, the ATV utilized multiple sensors mounted across the front of the device to detect obstacles. As you can see, in the diagram on the left, a series of distance sensors can begin to create a computerized representation of the real world. As objects are detected, the robot will be forced to either go over or around obstacles, and can make multiple movements to do so. Decisions will be chained together, and as this middle diagram illustrates, encountered objects will create this tree-like structure of points that this robot will be able to navigate through in order to stay close behind its target. </a:t>
            </a:r>
            <a:endParaRPr lang="en-US" dirty="0"/>
          </a:p>
        </p:txBody>
      </p:sp>
      <p:sp>
        <p:nvSpPr>
          <p:cNvPr id="4" name="Slide Number Placeholder 3"/>
          <p:cNvSpPr>
            <a:spLocks noGrp="1"/>
          </p:cNvSpPr>
          <p:nvPr>
            <p:ph type="sldNum" sz="quarter" idx="10"/>
          </p:nvPr>
        </p:nvSpPr>
        <p:spPr/>
        <p:txBody>
          <a:bodyPr/>
          <a:lstStyle/>
          <a:p>
            <a:fld id="{A43604F6-6255-FD4C-A542-0BAF98C2A9E2}" type="slidenum">
              <a:rPr lang="en-US" smtClean="0"/>
              <a:t>6</a:t>
            </a:fld>
            <a:endParaRPr lang="en-US"/>
          </a:p>
        </p:txBody>
      </p:sp>
    </p:spTree>
    <p:extLst>
      <p:ext uri="{BB962C8B-B14F-4D97-AF65-F5344CB8AC3E}">
        <p14:creationId xmlns:p14="http://schemas.microsoft.com/office/powerpoint/2010/main" val="87423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Skipping this to</a:t>
            </a:r>
            <a:r>
              <a:rPr lang="en-US" baseline="0" dirty="0" smtClean="0"/>
              <a:t> shorten time, but know that selected materials will be lightweight, sturdy yet inexpensive to provide the most </a:t>
            </a:r>
            <a:endParaRPr lang="en-US" dirty="0" smtClean="0"/>
          </a:p>
          <a:p>
            <a:r>
              <a:rPr lang="en-US" dirty="0" smtClean="0"/>
              <a:t>bang-for-the-buck</a:t>
            </a:r>
            <a:r>
              <a:rPr lang="en-US" baseline="0" dirty="0" smtClean="0"/>
              <a:t> once </a:t>
            </a:r>
            <a:r>
              <a:rPr lang="en-US" baseline="0" smtClean="0"/>
              <a:t>this product hits the market</a:t>
            </a:r>
            <a:endParaRPr lang="en-US" dirty="0" smtClean="0"/>
          </a:p>
          <a:p>
            <a:endParaRPr lang="en-US" dirty="0" smtClean="0"/>
          </a:p>
          <a:p>
            <a:r>
              <a:rPr lang="en-US" dirty="0" smtClean="0"/>
              <a:t>Lastly, I’ll cover the robot construction choices.</a:t>
            </a:r>
            <a:r>
              <a:rPr lang="en-US" baseline="0" dirty="0" smtClean="0"/>
              <a:t> As stated before, the Rocker-bogie s</a:t>
            </a:r>
            <a:r>
              <a:rPr lang="en-US" dirty="0" smtClean="0"/>
              <a:t>ounds complicated,</a:t>
            </a:r>
            <a:r>
              <a:rPr lang="en-US" baseline="0" dirty="0" smtClean="0"/>
              <a:t> can be worked successfully with these Lego pieces over here. It is a six-wheeled design, and as the Mars rovers can demonstrate, provides ample ability to climb objects smaller than 6 inches. The cargo compartment will remain stabilized, so cargo is kept secure. And our selected materials will be lightweight, sturdy, yet inexpensive, in order to achieve our design metrics and provide the most bang-for-the-buck once this devices hits the market.</a:t>
            </a:r>
            <a:endParaRPr lang="en-US" dirty="0"/>
          </a:p>
        </p:txBody>
      </p:sp>
      <p:sp>
        <p:nvSpPr>
          <p:cNvPr id="4" name="Slide Number Placeholder 3"/>
          <p:cNvSpPr>
            <a:spLocks noGrp="1"/>
          </p:cNvSpPr>
          <p:nvPr>
            <p:ph type="sldNum" sz="quarter" idx="10"/>
          </p:nvPr>
        </p:nvSpPr>
        <p:spPr/>
        <p:txBody>
          <a:bodyPr/>
          <a:lstStyle/>
          <a:p>
            <a:fld id="{A43604F6-6255-FD4C-A542-0BAF98C2A9E2}" type="slidenum">
              <a:rPr lang="en-US" smtClean="0"/>
              <a:t>7</a:t>
            </a:fld>
            <a:endParaRPr lang="en-US"/>
          </a:p>
        </p:txBody>
      </p:sp>
    </p:spTree>
    <p:extLst>
      <p:ext uri="{BB962C8B-B14F-4D97-AF65-F5344CB8AC3E}">
        <p14:creationId xmlns:p14="http://schemas.microsoft.com/office/powerpoint/2010/main" val="1007382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One</a:t>
            </a:r>
            <a:r>
              <a:rPr lang="en-US" baseline="0" dirty="0" smtClean="0"/>
              <a:t> more thing you may be thinking is, great, this is cool and everything, but how is it better than some competitors already out there? We’ll I’ll tell you! </a:t>
            </a:r>
          </a:p>
          <a:p>
            <a:r>
              <a:rPr lang="en-US" baseline="0" dirty="0" smtClean="0"/>
              <a:t>ATV combines inexpensive materials and simplified designs to accomplish our goal. It is actively scouting out it’s environment, and not reliant on a predefined set of locations to get from point a to point b.</a:t>
            </a:r>
          </a:p>
          <a:p>
            <a:r>
              <a:rPr lang="en-US" baseline="0" dirty="0" smtClean="0"/>
              <a:t>Our robot provides some capabilities provided by an automated car, but an automated car accomplishes a completely different design objective than what we are offering. Our device is something you can take in the house, out of the apartment, throw some books in on the way to class or work and then pick some things up at the store. IT is meant to be a tool, an extension of your ability. </a:t>
            </a:r>
          </a:p>
          <a:p>
            <a:r>
              <a:rPr lang="en-US" baseline="0" dirty="0" smtClean="0"/>
              <a:t>And as such, it’s strong construction, simplified design and ease of use will make it a viable option for disabled individuals looking for a way to reduce bodily strain.</a:t>
            </a:r>
            <a:endParaRPr lang="en-US" dirty="0"/>
          </a:p>
        </p:txBody>
      </p:sp>
      <p:sp>
        <p:nvSpPr>
          <p:cNvPr id="4" name="Slide Number Placeholder 3"/>
          <p:cNvSpPr>
            <a:spLocks noGrp="1"/>
          </p:cNvSpPr>
          <p:nvPr>
            <p:ph type="sldNum" sz="quarter" idx="10"/>
          </p:nvPr>
        </p:nvSpPr>
        <p:spPr/>
        <p:txBody>
          <a:bodyPr/>
          <a:lstStyle/>
          <a:p>
            <a:fld id="{A43604F6-6255-FD4C-A542-0BAF98C2A9E2}" type="slidenum">
              <a:rPr lang="en-US" smtClean="0"/>
              <a:t>8</a:t>
            </a:fld>
            <a:endParaRPr lang="en-US"/>
          </a:p>
        </p:txBody>
      </p:sp>
    </p:spTree>
    <p:extLst>
      <p:ext uri="{BB962C8B-B14F-4D97-AF65-F5344CB8AC3E}">
        <p14:creationId xmlns:p14="http://schemas.microsoft.com/office/powerpoint/2010/main" val="5571248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43604F6-6255-FD4C-A542-0BAF98C2A9E2}" type="slidenum">
              <a:rPr lang="en-US" smtClean="0"/>
              <a:t>9</a:t>
            </a:fld>
            <a:endParaRPr lang="en-US"/>
          </a:p>
        </p:txBody>
      </p:sp>
    </p:spTree>
    <p:extLst>
      <p:ext uri="{BB962C8B-B14F-4D97-AF65-F5344CB8AC3E}">
        <p14:creationId xmlns:p14="http://schemas.microsoft.com/office/powerpoint/2010/main" val="18308532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10/26/16</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Drag picture to placeholder or click icon to add</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10/26/16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Drag picture to placeholder or click icon to add</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10/26/16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10/26/16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10/26/16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10/26/16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10/26/16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10/26/16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10/26/16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10/26/16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10/26/16</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michael5486@gwu.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5" Type="http://schemas.openxmlformats.org/officeDocument/2006/relationships/image" Target="../media/image7.tif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gw-cs-sd.github.io/sd-2017-human-track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Automated Transport Vehicle</a:t>
            </a:r>
            <a:endParaRPr lang="en-US" dirty="0"/>
          </a:p>
        </p:txBody>
      </p:sp>
      <p:sp>
        <p:nvSpPr>
          <p:cNvPr id="3" name="Subtitle 2"/>
          <p:cNvSpPr>
            <a:spLocks noGrp="1"/>
          </p:cNvSpPr>
          <p:nvPr>
            <p:ph type="subTitle" idx="1"/>
          </p:nvPr>
        </p:nvSpPr>
        <p:spPr/>
        <p:txBody>
          <a:bodyPr>
            <a:normAutofit fontScale="92500" lnSpcReduction="20000"/>
          </a:bodyPr>
          <a:lstStyle/>
          <a:p>
            <a:r>
              <a:rPr lang="en-US" dirty="0" smtClean="0"/>
              <a:t>Michael Esposito</a:t>
            </a:r>
          </a:p>
          <a:p>
            <a:r>
              <a:rPr lang="en-US" dirty="0" smtClean="0"/>
              <a:t>B.S., Computer Science</a:t>
            </a:r>
          </a:p>
          <a:p>
            <a:r>
              <a:rPr lang="en-US" dirty="0" smtClean="0"/>
              <a:t>Email: </a:t>
            </a:r>
            <a:r>
              <a:rPr lang="en-US" dirty="0" smtClean="0">
                <a:hlinkClick r:id="rId3"/>
              </a:rPr>
              <a:t>michael5486@gwu.edu</a:t>
            </a:r>
            <a:endParaRPr lang="en-US" dirty="0" smtClean="0"/>
          </a:p>
          <a:p>
            <a:r>
              <a:rPr lang="en-US" dirty="0" smtClean="0"/>
              <a:t>Cell: (908) 418-1063</a:t>
            </a:r>
            <a:endParaRPr lang="en-US" dirty="0"/>
          </a:p>
        </p:txBody>
      </p:sp>
    </p:spTree>
    <p:extLst>
      <p:ext uri="{BB962C8B-B14F-4D97-AF65-F5344CB8AC3E}">
        <p14:creationId xmlns:p14="http://schemas.microsoft.com/office/powerpoint/2010/main" val="14254627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 Need to carry things, but are incapable</a:t>
            </a:r>
            <a:endParaRPr lang="en-US" dirty="0"/>
          </a:p>
        </p:txBody>
      </p:sp>
      <p:sp>
        <p:nvSpPr>
          <p:cNvPr id="3" name="Content Placeholder 2"/>
          <p:cNvSpPr>
            <a:spLocks noGrp="1"/>
          </p:cNvSpPr>
          <p:nvPr>
            <p:ph idx="1"/>
          </p:nvPr>
        </p:nvSpPr>
        <p:spPr/>
        <p:txBody>
          <a:bodyPr/>
          <a:lstStyle/>
          <a:p>
            <a:r>
              <a:rPr lang="en-US" dirty="0" smtClean="0"/>
              <a:t>Applies to those that are:</a:t>
            </a:r>
          </a:p>
          <a:p>
            <a:pPr lvl="1"/>
            <a:r>
              <a:rPr lang="en-US" dirty="0" smtClean="0"/>
              <a:t>Physically handicapped</a:t>
            </a:r>
          </a:p>
          <a:p>
            <a:pPr lvl="1"/>
            <a:r>
              <a:rPr lang="en-US" dirty="0" smtClean="0"/>
              <a:t>Temporarily handicapped</a:t>
            </a:r>
          </a:p>
          <a:p>
            <a:pPr lvl="1"/>
            <a:r>
              <a:rPr lang="en-US" dirty="0" smtClean="0"/>
              <a:t>Lazy people</a:t>
            </a:r>
          </a:p>
          <a:p>
            <a:r>
              <a:rPr lang="en-US" dirty="0" smtClean="0"/>
              <a:t>What if there was a robot that could carry your heavy items?</a:t>
            </a:r>
            <a:endParaRPr lang="en-US" dirty="0"/>
          </a:p>
        </p:txBody>
      </p:sp>
    </p:spTree>
    <p:extLst>
      <p:ext uri="{BB962C8B-B14F-4D97-AF65-F5344CB8AC3E}">
        <p14:creationId xmlns:p14="http://schemas.microsoft.com/office/powerpoint/2010/main" val="787249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the Automated transport vehicle Do?</a:t>
            </a:r>
            <a:endParaRPr lang="en-US" dirty="0"/>
          </a:p>
        </p:txBody>
      </p:sp>
      <p:sp>
        <p:nvSpPr>
          <p:cNvPr id="3" name="Content Placeholder 2"/>
          <p:cNvSpPr>
            <a:spLocks noGrp="1"/>
          </p:cNvSpPr>
          <p:nvPr>
            <p:ph idx="1"/>
          </p:nvPr>
        </p:nvSpPr>
        <p:spPr/>
        <p:txBody>
          <a:bodyPr/>
          <a:lstStyle/>
          <a:p>
            <a:r>
              <a:rPr lang="en-US" dirty="0" smtClean="0"/>
              <a:t>Carry items up to 20 </a:t>
            </a:r>
            <a:r>
              <a:rPr lang="en-US" dirty="0" err="1" smtClean="0"/>
              <a:t>lbs</a:t>
            </a:r>
            <a:endParaRPr lang="en-US" dirty="0" smtClean="0"/>
          </a:p>
          <a:p>
            <a:r>
              <a:rPr lang="en-US" dirty="0" smtClean="0"/>
              <a:t>Navigate through various environments</a:t>
            </a:r>
          </a:p>
          <a:p>
            <a:r>
              <a:rPr lang="en-US" dirty="0" smtClean="0"/>
              <a:t>Follow a user at speeds up to 5 mph</a:t>
            </a:r>
          </a:p>
          <a:p>
            <a:r>
              <a:rPr lang="en-US" dirty="0" smtClean="0"/>
              <a:t>Avoid obstacles</a:t>
            </a:r>
            <a:endParaRPr lang="en-US" dirty="0"/>
          </a:p>
        </p:txBody>
      </p:sp>
    </p:spTree>
    <p:extLst>
      <p:ext uri="{BB962C8B-B14F-4D97-AF65-F5344CB8AC3E}">
        <p14:creationId xmlns:p14="http://schemas.microsoft.com/office/powerpoint/2010/main" val="890687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does it work?</a:t>
            </a:r>
            <a:endParaRPr lang="en-US" dirty="0"/>
          </a:p>
        </p:txBody>
      </p:sp>
      <p:sp>
        <p:nvSpPr>
          <p:cNvPr id="3" name="Content Placeholder 2"/>
          <p:cNvSpPr>
            <a:spLocks noGrp="1"/>
          </p:cNvSpPr>
          <p:nvPr>
            <p:ph idx="1"/>
          </p:nvPr>
        </p:nvSpPr>
        <p:spPr/>
        <p:txBody>
          <a:bodyPr>
            <a:normAutofit lnSpcReduction="10000"/>
          </a:bodyPr>
          <a:lstStyle/>
          <a:p>
            <a:r>
              <a:rPr lang="en-US" dirty="0" smtClean="0"/>
              <a:t>Onboard cameras – detect and locate user, objects</a:t>
            </a:r>
          </a:p>
          <a:p>
            <a:r>
              <a:rPr lang="en-US" dirty="0" smtClean="0"/>
              <a:t>Sensors – detect, classify, and identify objects</a:t>
            </a:r>
          </a:p>
          <a:p>
            <a:r>
              <a:rPr lang="en-US" dirty="0" smtClean="0"/>
              <a:t>Single-board computer – processes image feed, algorithmically tracks users and identifies near-optimal route to avoid objects</a:t>
            </a:r>
          </a:p>
          <a:p>
            <a:r>
              <a:rPr lang="en-US" dirty="0" smtClean="0"/>
              <a:t>Rocker-Bogie – suspension arrangement that provide all-terrain traversal and cargo stabilization</a:t>
            </a:r>
          </a:p>
          <a:p>
            <a:r>
              <a:rPr lang="en-US" dirty="0" smtClean="0"/>
              <a:t>Cargo area opening assist</a:t>
            </a:r>
          </a:p>
        </p:txBody>
      </p:sp>
    </p:spTree>
    <p:extLst>
      <p:ext uri="{BB962C8B-B14F-4D97-AF65-F5344CB8AC3E}">
        <p14:creationId xmlns:p14="http://schemas.microsoft.com/office/powerpoint/2010/main" val="1893524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1077278"/>
          </a:xfrm>
        </p:spPr>
        <p:txBody>
          <a:bodyPr/>
          <a:lstStyle/>
          <a:p>
            <a:r>
              <a:rPr lang="en-US" dirty="0" smtClean="0"/>
              <a:t>User Recognition</a:t>
            </a:r>
            <a:endParaRPr lang="en-US" dirty="0"/>
          </a:p>
        </p:txBody>
      </p:sp>
      <p:sp>
        <p:nvSpPr>
          <p:cNvPr id="3" name="Content Placeholder 2"/>
          <p:cNvSpPr>
            <a:spLocks noGrp="1"/>
          </p:cNvSpPr>
          <p:nvPr>
            <p:ph idx="1"/>
          </p:nvPr>
        </p:nvSpPr>
        <p:spPr>
          <a:xfrm>
            <a:off x="1141412" y="1703372"/>
            <a:ext cx="9905999" cy="3541714"/>
          </a:xfrm>
        </p:spPr>
        <p:txBody>
          <a:bodyPr/>
          <a:lstStyle/>
          <a:p>
            <a:r>
              <a:rPr lang="en-US" dirty="0" smtClean="0"/>
              <a:t>Front-facing RGB camera can identify user, isolate them from background</a:t>
            </a:r>
          </a:p>
          <a:p>
            <a:r>
              <a:rPr lang="en-US" dirty="0" smtClean="0"/>
              <a:t>Compare images to previously-gathered image data, identify bodily features, obtain center-of-mass and coordinates for user</a:t>
            </a:r>
          </a:p>
        </p:txBody>
      </p:sp>
      <p:pic>
        <p:nvPicPr>
          <p:cNvPr id="4" name="Picture 3"/>
          <p:cNvPicPr/>
          <p:nvPr/>
        </p:nvPicPr>
        <p:blipFill>
          <a:blip r:embed="rId3"/>
          <a:stretch>
            <a:fillRect/>
          </a:stretch>
        </p:blipFill>
        <p:spPr>
          <a:xfrm>
            <a:off x="492758" y="3408218"/>
            <a:ext cx="5525657" cy="3061611"/>
          </a:xfrm>
          <a:prstGeom prst="rect">
            <a:avLst/>
          </a:prstGeom>
          <a:effectLst>
            <a:glow rad="101600">
              <a:schemeClr val="accent4">
                <a:satMod val="175000"/>
                <a:alpha val="40000"/>
              </a:schemeClr>
            </a:glow>
            <a:softEdge rad="0"/>
          </a:effectLst>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27167" y="3408218"/>
            <a:ext cx="5623368" cy="3061611"/>
          </a:xfrm>
          <a:prstGeom prst="rect">
            <a:avLst/>
          </a:prstGeom>
          <a:effectLst>
            <a:glow rad="101600">
              <a:schemeClr val="accent4">
                <a:satMod val="175000"/>
                <a:alpha val="40000"/>
              </a:schemeClr>
            </a:glow>
          </a:effectLst>
        </p:spPr>
      </p:pic>
    </p:spTree>
    <p:extLst>
      <p:ext uri="{BB962C8B-B14F-4D97-AF65-F5344CB8AC3E}">
        <p14:creationId xmlns:p14="http://schemas.microsoft.com/office/powerpoint/2010/main" val="11622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2" presetClass="entr" presetSubtype="4"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additive="base">
                                        <p:cTn id="22" dur="500" fill="hold"/>
                                        <p:tgtEl>
                                          <p:spTgt spid="5"/>
                                        </p:tgtEl>
                                        <p:attrNameLst>
                                          <p:attrName>ppt_x</p:attrName>
                                        </p:attrNameLst>
                                      </p:cBhvr>
                                      <p:tavLst>
                                        <p:tav tm="0">
                                          <p:val>
                                            <p:strVal val="#ppt_x"/>
                                          </p:val>
                                        </p:tav>
                                        <p:tav tm="100000">
                                          <p:val>
                                            <p:strVal val="#ppt_x"/>
                                          </p:val>
                                        </p:tav>
                                      </p:tavLst>
                                    </p:anim>
                                    <p:anim calcmode="lin" valueType="num">
                                      <p:cBhvr additive="base">
                                        <p:cTn id="23"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3379"/>
            <a:ext cx="9905998" cy="1478570"/>
          </a:xfrm>
        </p:spPr>
        <p:txBody>
          <a:bodyPr/>
          <a:lstStyle/>
          <a:p>
            <a:r>
              <a:rPr lang="en-US" dirty="0" smtClean="0"/>
              <a:t>Object Recognition</a:t>
            </a:r>
            <a:endParaRPr lang="en-US" dirty="0"/>
          </a:p>
        </p:txBody>
      </p:sp>
      <p:sp>
        <p:nvSpPr>
          <p:cNvPr id="3" name="Content Placeholder 2"/>
          <p:cNvSpPr>
            <a:spLocks noGrp="1"/>
          </p:cNvSpPr>
          <p:nvPr>
            <p:ph idx="1"/>
          </p:nvPr>
        </p:nvSpPr>
        <p:spPr>
          <a:xfrm>
            <a:off x="1141412" y="1135582"/>
            <a:ext cx="9905999" cy="3541714"/>
          </a:xfrm>
        </p:spPr>
        <p:txBody>
          <a:bodyPr/>
          <a:lstStyle/>
          <a:p>
            <a:r>
              <a:rPr lang="en-US" dirty="0" smtClean="0"/>
              <a:t>Mounted distance sensors can detect and create mapping of objects near the user and ATV</a:t>
            </a:r>
          </a:p>
          <a:p>
            <a:r>
              <a:rPr lang="en-US" dirty="0" smtClean="0"/>
              <a:t>On-board computer records and interprets sensor data, decides if object is traversable or avoidable</a:t>
            </a:r>
          </a:p>
          <a:p>
            <a:pPr lvl="1"/>
            <a:r>
              <a:rPr lang="en-US" dirty="0" smtClean="0"/>
              <a:t>Decides upon a near-optimal path to avoid objects and continue following user</a:t>
            </a:r>
            <a:endParaRPr lang="en-US" dirty="0"/>
          </a:p>
        </p:txBody>
      </p:sp>
      <p:grpSp>
        <p:nvGrpSpPr>
          <p:cNvPr id="11" name="Group 10"/>
          <p:cNvGrpSpPr/>
          <p:nvPr/>
        </p:nvGrpSpPr>
        <p:grpSpPr>
          <a:xfrm>
            <a:off x="97048" y="3690851"/>
            <a:ext cx="11991284" cy="2560320"/>
            <a:chOff x="142498" y="3591099"/>
            <a:chExt cx="11368359" cy="2427316"/>
          </a:xfrm>
          <a:effectLst>
            <a:glow rad="139700">
              <a:schemeClr val="accent4">
                <a:satMod val="175000"/>
                <a:alpha val="40000"/>
              </a:schemeClr>
            </a:glow>
          </a:effectLst>
        </p:grpSpPr>
        <p:pic>
          <p:nvPicPr>
            <p:cNvPr id="4" name="Picture 3"/>
            <p:cNvPicPr>
              <a:picLocks noChangeAspect="1"/>
            </p:cNvPicPr>
            <p:nvPr/>
          </p:nvPicPr>
          <p:blipFill rotWithShape="1">
            <a:blip r:embed="rId3"/>
            <a:srcRect b="42843"/>
            <a:stretch/>
          </p:blipFill>
          <p:spPr>
            <a:xfrm>
              <a:off x="142498" y="3591099"/>
              <a:ext cx="4462754" cy="2427316"/>
            </a:xfrm>
            <a:prstGeom prst="rect">
              <a:avLst/>
            </a:prstGeom>
          </p:spPr>
        </p:pic>
        <p:pic>
          <p:nvPicPr>
            <p:cNvPr id="7" name="Picture 6"/>
            <p:cNvPicPr>
              <a:picLocks noChangeAspect="1"/>
            </p:cNvPicPr>
            <p:nvPr/>
          </p:nvPicPr>
          <p:blipFill rotWithShape="1">
            <a:blip r:embed="rId4"/>
            <a:srcRect l="9838" t="8201" r="13167" b="7060"/>
            <a:stretch/>
          </p:blipFill>
          <p:spPr>
            <a:xfrm>
              <a:off x="4605252" y="3591099"/>
              <a:ext cx="3523525" cy="2427316"/>
            </a:xfrm>
            <a:prstGeom prst="rect">
              <a:avLst/>
            </a:prstGeom>
          </p:spPr>
        </p:pic>
        <p:pic>
          <p:nvPicPr>
            <p:cNvPr id="10" name="Picture 9"/>
            <p:cNvPicPr>
              <a:picLocks noChangeAspect="1"/>
            </p:cNvPicPr>
            <p:nvPr/>
          </p:nvPicPr>
          <p:blipFill rotWithShape="1">
            <a:blip r:embed="rId5"/>
            <a:srcRect l="14648" t="9789" r="17437" b="11928"/>
            <a:stretch/>
          </p:blipFill>
          <p:spPr>
            <a:xfrm>
              <a:off x="8128776" y="3591099"/>
              <a:ext cx="3382081" cy="2427316"/>
            </a:xfrm>
            <a:prstGeom prst="rect">
              <a:avLst/>
            </a:prstGeom>
          </p:spPr>
        </p:pic>
      </p:grpSp>
    </p:spTree>
    <p:extLst>
      <p:ext uri="{BB962C8B-B14F-4D97-AF65-F5344CB8AC3E}">
        <p14:creationId xmlns:p14="http://schemas.microsoft.com/office/powerpoint/2010/main" val="1086848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fade">
                                      <p:cBhvr>
                                        <p:cTn id="20" dur="500"/>
                                        <p:tgtEl>
                                          <p:spTgt spid="3">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927649"/>
          </a:xfrm>
        </p:spPr>
        <p:txBody>
          <a:bodyPr/>
          <a:lstStyle/>
          <a:p>
            <a:r>
              <a:rPr lang="en-US" dirty="0" smtClean="0"/>
              <a:t>Vehicle Construction</a:t>
            </a:r>
            <a:endParaRPr lang="en-US" dirty="0"/>
          </a:p>
        </p:txBody>
      </p:sp>
      <p:sp>
        <p:nvSpPr>
          <p:cNvPr id="3" name="Content Placeholder 2"/>
          <p:cNvSpPr>
            <a:spLocks noGrp="1"/>
          </p:cNvSpPr>
          <p:nvPr>
            <p:ph idx="1"/>
          </p:nvPr>
        </p:nvSpPr>
        <p:spPr>
          <a:xfrm>
            <a:off x="1141412" y="1546167"/>
            <a:ext cx="9905999" cy="2892829"/>
          </a:xfrm>
        </p:spPr>
        <p:txBody>
          <a:bodyPr>
            <a:normAutofit lnSpcReduction="10000"/>
          </a:bodyPr>
          <a:lstStyle/>
          <a:p>
            <a:r>
              <a:rPr lang="en-US" dirty="0" smtClean="0"/>
              <a:t>Rocker-bogie Mechanism – used on Mars rovers, provides ability to climb inclines, curbs and other objects less than 6 inches in height</a:t>
            </a:r>
          </a:p>
          <a:p>
            <a:r>
              <a:rPr lang="en-US" dirty="0" smtClean="0"/>
              <a:t>Cargo compartment automatically opens and closes, and it stabilized so cargo will remain flat and secured</a:t>
            </a:r>
          </a:p>
          <a:p>
            <a:r>
              <a:rPr lang="en-US" dirty="0" smtClean="0"/>
              <a:t>Selected material will be lightweight, but sturdy enough to hold cargo and survive daily wear-and-tear</a:t>
            </a:r>
            <a:endParaRPr lang="en-US" dirty="0"/>
          </a:p>
        </p:txBody>
      </p:sp>
      <p:pic>
        <p:nvPicPr>
          <p:cNvPr id="6" name="Picture 5"/>
          <p:cNvPicPr>
            <a:picLocks noChangeAspect="1"/>
          </p:cNvPicPr>
          <p:nvPr/>
        </p:nvPicPr>
        <p:blipFill>
          <a:blip r:embed="rId3"/>
          <a:stretch>
            <a:fillRect/>
          </a:stretch>
        </p:blipFill>
        <p:spPr>
          <a:xfrm>
            <a:off x="1648344" y="4256117"/>
            <a:ext cx="3120168" cy="2471882"/>
          </a:xfrm>
          <a:prstGeom prst="rect">
            <a:avLst/>
          </a:prstGeom>
        </p:spPr>
      </p:pic>
      <p:pic>
        <p:nvPicPr>
          <p:cNvPr id="8" name="Picture 7"/>
          <p:cNvPicPr>
            <a:picLocks noChangeAspect="1"/>
          </p:cNvPicPr>
          <p:nvPr/>
        </p:nvPicPr>
        <p:blipFill>
          <a:blip r:embed="rId4"/>
          <a:stretch>
            <a:fillRect/>
          </a:stretch>
        </p:blipFill>
        <p:spPr>
          <a:xfrm>
            <a:off x="6169454" y="3915293"/>
            <a:ext cx="3750275" cy="2812706"/>
          </a:xfrm>
          <a:prstGeom prst="rect">
            <a:avLst/>
          </a:prstGeom>
        </p:spPr>
      </p:pic>
    </p:spTree>
    <p:extLst>
      <p:ext uri="{BB962C8B-B14F-4D97-AF65-F5344CB8AC3E}">
        <p14:creationId xmlns:p14="http://schemas.microsoft.com/office/powerpoint/2010/main" val="693393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Is it better than the competition?</a:t>
            </a:r>
            <a:endParaRPr lang="en-US" dirty="0"/>
          </a:p>
        </p:txBody>
      </p:sp>
      <p:sp>
        <p:nvSpPr>
          <p:cNvPr id="3" name="Content Placeholder 2"/>
          <p:cNvSpPr>
            <a:spLocks noGrp="1"/>
          </p:cNvSpPr>
          <p:nvPr>
            <p:ph idx="1"/>
          </p:nvPr>
        </p:nvSpPr>
        <p:spPr/>
        <p:txBody>
          <a:bodyPr/>
          <a:lstStyle/>
          <a:p>
            <a:r>
              <a:rPr lang="en-US" dirty="0" smtClean="0"/>
              <a:t>Combines inexpensive materials and simplified designs to accomplish our goal</a:t>
            </a:r>
          </a:p>
          <a:p>
            <a:r>
              <a:rPr lang="en-US" dirty="0" smtClean="0"/>
              <a:t>Other devices navigate using a predefined map to get from point A to point B</a:t>
            </a:r>
          </a:p>
          <a:p>
            <a:r>
              <a:rPr lang="en-US" dirty="0" smtClean="0"/>
              <a:t>Automated cars satisfy a different purpose, do not offer off-road traversal and cargo assistance</a:t>
            </a:r>
          </a:p>
          <a:p>
            <a:r>
              <a:rPr lang="en-US" dirty="0" smtClean="0"/>
              <a:t>Strong construction, simplified design and ease-of-use make this product a viable option for disabled individuals to reduce bodily strain</a:t>
            </a:r>
            <a:endParaRPr lang="en-US" dirty="0"/>
          </a:p>
        </p:txBody>
      </p:sp>
    </p:spTree>
    <p:extLst>
      <p:ext uri="{BB962C8B-B14F-4D97-AF65-F5344CB8AC3E}">
        <p14:creationId xmlns:p14="http://schemas.microsoft.com/office/powerpoint/2010/main" val="579437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 more Information</a:t>
            </a:r>
            <a:endParaRPr lang="en-US" dirty="0"/>
          </a:p>
        </p:txBody>
      </p:sp>
      <p:sp>
        <p:nvSpPr>
          <p:cNvPr id="3" name="Content Placeholder 2"/>
          <p:cNvSpPr>
            <a:spLocks noGrp="1"/>
          </p:cNvSpPr>
          <p:nvPr>
            <p:ph idx="1"/>
          </p:nvPr>
        </p:nvSpPr>
        <p:spPr/>
        <p:txBody>
          <a:bodyPr/>
          <a:lstStyle/>
          <a:p>
            <a:r>
              <a:rPr lang="en-US" dirty="0" smtClean="0"/>
              <a:t>Email: michael5486@gwu.edu</a:t>
            </a:r>
          </a:p>
          <a:p>
            <a:r>
              <a:rPr lang="en-US" dirty="0" smtClean="0"/>
              <a:t>Project Outlines, Requirements and Specifications and </a:t>
            </a:r>
            <a:r>
              <a:rPr lang="en-US" dirty="0"/>
              <a:t>other documents</a:t>
            </a:r>
            <a:r>
              <a:rPr lang="en-US" dirty="0" smtClean="0"/>
              <a:t>: </a:t>
            </a:r>
            <a:r>
              <a:rPr lang="en-US" dirty="0" smtClean="0">
                <a:hlinkClick r:id="rId3"/>
              </a:rPr>
              <a:t>https</a:t>
            </a:r>
            <a:r>
              <a:rPr lang="en-US" dirty="0">
                <a:hlinkClick r:id="rId3"/>
              </a:rPr>
              <a:t>://gw-cs-sd.github.io/sd-2017-human-tracking</a:t>
            </a:r>
            <a:r>
              <a:rPr lang="en-US" dirty="0" smtClean="0">
                <a:hlinkClick r:id="rId3"/>
              </a:rPr>
              <a:t>/</a:t>
            </a:r>
            <a:endParaRPr lang="en-US" dirty="0" smtClean="0"/>
          </a:p>
        </p:txBody>
      </p:sp>
    </p:spTree>
    <p:extLst>
      <p:ext uri="{BB962C8B-B14F-4D97-AF65-F5344CB8AC3E}">
        <p14:creationId xmlns:p14="http://schemas.microsoft.com/office/powerpoint/2010/main" val="151711762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Circuit</Template>
  <TotalTime>1129</TotalTime>
  <Words>1678</Words>
  <Application>Microsoft Macintosh PowerPoint</Application>
  <PresentationFormat>Widescreen</PresentationFormat>
  <Paragraphs>78</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Calibri</vt:lpstr>
      <vt:lpstr>Trebuchet MS</vt:lpstr>
      <vt:lpstr>Tw Cen MT</vt:lpstr>
      <vt:lpstr>Arial</vt:lpstr>
      <vt:lpstr>Circuit</vt:lpstr>
      <vt:lpstr>Automated Transport Vehicle</vt:lpstr>
      <vt:lpstr>You Need to carry things, but are incapable</vt:lpstr>
      <vt:lpstr>What Can the Automated transport vehicle Do?</vt:lpstr>
      <vt:lpstr>How does it work?</vt:lpstr>
      <vt:lpstr>User Recognition</vt:lpstr>
      <vt:lpstr>Object Recognition</vt:lpstr>
      <vt:lpstr>Vehicle Construction</vt:lpstr>
      <vt:lpstr>How Is it better than the competition?</vt:lpstr>
      <vt:lpstr>For more Information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Transport Vehicle</dc:title>
  <dc:creator>Esposito, Michael Alexander</dc:creator>
  <cp:lastModifiedBy>Esposito, Michael Alexander</cp:lastModifiedBy>
  <cp:revision>41</cp:revision>
  <dcterms:created xsi:type="dcterms:W3CDTF">2016-10-26T04:11:56Z</dcterms:created>
  <dcterms:modified xsi:type="dcterms:W3CDTF">2016-10-26T23:01:25Z</dcterms:modified>
</cp:coreProperties>
</file>

<file path=docProps/thumbnail.jpeg>
</file>